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9" r:id="rId5"/>
    <p:sldId id="258" r:id="rId6"/>
    <p:sldId id="259" r:id="rId7"/>
    <p:sldId id="267" r:id="rId8"/>
    <p:sldId id="261" r:id="rId9"/>
    <p:sldId id="268" r:id="rId10"/>
    <p:sldId id="266" r:id="rId11"/>
    <p:sldId id="276" r:id="rId12"/>
    <p:sldId id="275" r:id="rId13"/>
    <p:sldId id="277" r:id="rId14"/>
    <p:sldId id="263" r:id="rId15"/>
    <p:sldId id="260" r:id="rId16"/>
    <p:sldId id="27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003300"/>
    <a:srgbClr val="660066"/>
    <a:srgbClr val="990099"/>
    <a:srgbClr val="FF9A05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C9FCB"/>
            </a:gs>
            <a:gs pos="13000">
              <a:srgbClr val="F8B049"/>
            </a:gs>
            <a:gs pos="28000">
              <a:srgbClr val="F8B049"/>
            </a:gs>
            <a:gs pos="40000">
              <a:srgbClr val="FEE7F2"/>
            </a:gs>
            <a:gs pos="67000">
              <a:srgbClr val="F952A0"/>
            </a:gs>
            <a:gs pos="63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9146"/>
            <a:ext cx="8316194" cy="248945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Подвижная игра, </a:t>
            </a:r>
            <a:b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как средство </a:t>
            </a:r>
            <a:r>
              <a:rPr lang="ru-RU" sz="4800" dirty="0" err="1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здоровьесбережения</a:t>
            </a:r>
            <a: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ln>
                  <a:solidFill>
                    <a:srgbClr val="99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у дошкольников</a:t>
            </a:r>
            <a:endParaRPr lang="ru-RU" sz="4800" dirty="0">
              <a:ln>
                <a:solidFill>
                  <a:srgbClr val="990000"/>
                </a:solidFill>
              </a:ln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4274" y="5609562"/>
            <a:ext cx="4134978" cy="83099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2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Воспитатель: Демидова</a:t>
            </a:r>
          </a:p>
          <a:p>
            <a:pPr algn="ctr"/>
            <a:r>
              <a:rPr lang="ru-RU" sz="2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Раиса Алексеевна</a:t>
            </a:r>
            <a:endParaRPr lang="ru-RU" sz="24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Home\YandexDisk\Фотокамера\2012-11-29 08-38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96" y="3026826"/>
            <a:ext cx="3188734" cy="239155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 bwMode="auto">
          <a:xfrm rot="21086213">
            <a:off x="1030301" y="3180689"/>
            <a:ext cx="2306202" cy="30777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9304"/>
          <a:stretch/>
        </p:blipFill>
        <p:spPr bwMode="auto">
          <a:xfrm rot="20911548">
            <a:off x="14875" y="2802960"/>
            <a:ext cx="3429937" cy="386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779"/>
            <a:ext cx="9036496" cy="5392122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rgbClr val="000066"/>
                </a:solidFill>
              </a:rPr>
              <a:t>КОНКУРС  №  3 </a:t>
            </a:r>
            <a:br>
              <a:rPr lang="ru-RU" sz="3100" b="1" i="1" u="sng" dirty="0" smtClean="0">
                <a:solidFill>
                  <a:srgbClr val="000066"/>
                </a:solidFill>
              </a:rPr>
            </a:br>
            <a:r>
              <a:rPr lang="ru-RU" sz="2700" b="1" i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больше»</a:t>
            </a:r>
            <a:br>
              <a:rPr lang="ru-RU" sz="2700" b="1" i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 выяснить самые «популярные игры и редко используемые.</a:t>
            </a:r>
            <a:br>
              <a:rPr lang="ru-RU" sz="27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Командам предлагается за определенное время заполнить таблицу  - указать для какой возрастной группы подвижная игра и назвать  физические и моральные качества, проявляющиеся в игре.</a:t>
            </a:r>
            <a:br>
              <a:rPr lang="ru-RU" sz="27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4869160"/>
            <a:ext cx="3784347" cy="1869192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2975459" cy="2069398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grayscl/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10892" y="2780928"/>
            <a:ext cx="3254831" cy="1944216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" y="4333054"/>
            <a:ext cx="2519239" cy="254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669480" cy="4536504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solidFill>
                  <a:srgbClr val="000066"/>
                </a:solidFill>
              </a:rPr>
              <a:t>Конкурс № 4</a:t>
            </a:r>
            <a:br>
              <a:rPr lang="ru-RU" sz="3100" b="1" i="1" u="sng" dirty="0" smtClean="0">
                <a:solidFill>
                  <a:srgbClr val="000066"/>
                </a:solidFill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получают конверты с заданиями «Классификация подвижных игр по преимущественному формированию физических качеств»:  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быстрота?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подбору игр на быстроту.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такое выносливость? 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упражнениям  и играм на выносливость.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ловкость? 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подбору игр на формирование ловкости.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такое сила?</a:t>
            </a:r>
            <a:b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играм на формирование силы.</a:t>
            </a:r>
            <a:endParaRPr 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  <a:grayscl/>
          </a:blip>
          <a:srcRect/>
          <a:stretch>
            <a:fillRect/>
          </a:stretch>
        </p:blipFill>
        <p:spPr bwMode="auto">
          <a:xfrm>
            <a:off x="611560" y="4438706"/>
            <a:ext cx="3860510" cy="2000264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5516" r="5235" b="4784"/>
          <a:stretch/>
        </p:blipFill>
        <p:spPr>
          <a:xfrm>
            <a:off x="5163905" y="3933057"/>
            <a:ext cx="3946802" cy="2795540"/>
          </a:xfrm>
          <a:prstGeom prst="rect">
            <a:avLst/>
          </a:prstGeom>
          <a:ln w="571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88648" y="116632"/>
            <a:ext cx="8183880" cy="5357850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rgbClr val="000066"/>
                </a:solidFill>
              </a:rPr>
              <a:t>КОНКУРС  №  5</a:t>
            </a:r>
            <a:r>
              <a:rPr lang="ru-RU" sz="3100" b="1" i="1" dirty="0" smtClean="0">
                <a:solidFill>
                  <a:srgbClr val="000066"/>
                </a:solidFill>
              </a:rPr>
              <a:t/>
            </a:r>
            <a:br>
              <a:rPr lang="ru-RU" sz="3100" b="1" i="1" dirty="0" smtClean="0">
                <a:solidFill>
                  <a:srgbClr val="000066"/>
                </a:solidFill>
              </a:rPr>
            </a:br>
            <a: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варианты (усложнение) к подвижным играм:</a:t>
            </a:r>
            <a:b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– «Самолеты»</a:t>
            </a:r>
            <a:b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– «Цветные автомобили», провести свои варианты игр.</a:t>
            </a:r>
            <a:br>
              <a:rPr 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3902" y="2564904"/>
            <a:ext cx="3546944" cy="2880320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8"/>
          <a:stretch/>
        </p:blipFill>
        <p:spPr bwMode="auto">
          <a:xfrm>
            <a:off x="206819" y="2780928"/>
            <a:ext cx="5327979" cy="3942178"/>
          </a:xfrm>
          <a:prstGeom prst="ellipse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68" y="764704"/>
            <a:ext cx="8183880" cy="5400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400" b="1" i="1" dirty="0" smtClean="0">
                <a:solidFill>
                  <a:srgbClr val="FF9A05"/>
                </a:solidFill>
                <a:latin typeface="Monotype Corsiva" panose="03010101010201010101" pitchFamily="66" charset="0"/>
              </a:rPr>
              <a:t/>
            </a:r>
            <a:br>
              <a:rPr lang="ru-RU" sz="4400" b="1" i="1" dirty="0" smtClean="0">
                <a:solidFill>
                  <a:srgbClr val="FF9A05"/>
                </a:solidFill>
                <a:latin typeface="Monotype Corsiva" panose="03010101010201010101" pitchFamily="66" charset="0"/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4000" b="1" i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Подвижная игра</a:t>
            </a:r>
            <a:r>
              <a:rPr lang="ru-RU" sz="2200" b="0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сложная эмоциональная деятельность детей, направленная на решение двигательных задач, основанная на движении и наличии правил. Игра активизирует дыхание, кровообращение и обменные процессы, совершенствует движения, развивает их координацию, формирует быстроту, силу, выносливость, учит детей действовать в соответствии с правилами, осознанно действовать в изменяющейся игровой ситуации, познавать окружающий мир, активизирует память, представления, развивает мышление, воображение, пополняет словарный запас и обогащает речь детей, учит действовать в коллективе, подчиняться общим требованиям, формирует честность, справедливость, дисциплинированность, учит дружить, сопереживать, помогать друг другу, развивает чувство ритма, способствует овладению пространственной терминологией.</a:t>
            </a:r>
            <a:br>
              <a:rPr lang="ru-RU" sz="2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326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Вывод:</a:t>
            </a:r>
            <a:endParaRPr lang="ru-RU" sz="5400" b="1" i="1" u="sng" dirty="0">
              <a:ln w="18000">
                <a:solidFill>
                  <a:srgbClr val="0033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Историческая справка.</a:t>
            </a:r>
            <a:r>
              <a:rPr lang="ru-RU" sz="3600" b="1" i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российской системы физического воспитания П.Ф.Лесгафт отводил подвижной игре большое место. Определяя игру как упражнение, при помощи которого ребенок готовится к жизни, П. Ф. Лесгафт отмечал, что в игровой самостоятельной двигательной деятельности развивается инициатива, воспитываются нравственные качества  ребенка.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П.Ф.Лесгафт указывал на наличие в подвижной игре определенной цели. Форма игры должна отвечать цели. Действия в игре должны соответствовать умениям ребенка управлять собой и вызывать «возвышающее чувство удовлетворения». Движения, используемые в игре, предварительно усваиваются ребенком в систематических упражнениях.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П.Ф.Лесгафт рекомендовал постепенно усложнять содержание и правила игры. Для этого создаются новые упражнения, условия, действия, т.е. вводятся варианты игр. Использование разнообразных игровых вариантов позволяет повторять знакомые ребенку действия с более повышенными требованиями, способствует сохранению у него интереса к игре. Игра осуществляется путем самоуправления. Распределение ролей и действий Лесгафт предоставляет играющим. При этом он уделяет значительное внимание соблюдению правил игры. Они — закон, которому играющие подчиняются сознательно и охотно.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014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3200" b="1" u="sng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Историческая справка. </a:t>
            </a:r>
            <a:r>
              <a:rPr lang="ru-RU" sz="1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/>
            </a:r>
            <a:br>
              <a:rPr lang="ru-RU" sz="1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1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П.Ф.Лесгафт рассматривал подвижные игры как средство разностороннего воспитания личности ребенка, развития у него честности, правдивости, выдержки, самообладания, товарищества. Он рекомендовал воспользоваться играми, чтобы научить ребенка владеть собой, «сдерживать свои расходившиеся чувствования и приучить таким образом, подчинять свои действия сознанию».</a:t>
            </a:r>
            <a:b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утверждению П.Ф. Лесгафта, систематическое проведение подвижных игр развивает у ребенка умение управлять своими движениями, дисциплинирует его тело. Благодаря игре ребенок учится действовать ловко, целесообразно, быстро; выполнять правила, ценить товарищество. Идеи П.Ф. Лесгафта успешно претворялись в жизнь его последователями и учениками (В.В.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Гориневским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Е.А. Аркиным). В.В.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Гориневский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 подвижную игру как оздоровительной направленности положительных эмоций, которые ребенок испытывает в игре. Радость, веселье он считал обязательным условием игровой деятельности, без них игра теряет свой смысл. Положительные эмоции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оздоравливают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 ребенка.</a:t>
            </a:r>
            <a:b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Серьезные требования В.В.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Гориневский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предъявлял воспитательной ценности сюжета игры, методике ее проведения. Он требовал от воспитателя эмоциональности, эстетики движений, индивидуального подхода к ребенку, точного соблюдения правил игры.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64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Методические приемы варьирования степени физической нагрузки в подвижной игре</a:t>
            </a:r>
            <a:br>
              <a:rPr lang="ru-RU" sz="3100" b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000" b="1" i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нагрузки</a:t>
            </a:r>
            <a:r>
              <a:rPr lang="ru-RU" sz="2000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продолжительности игр.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повторений одной и той же игры.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сложности сюжета игры.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частое включение пауз для отдыха и дыхательных упражнений.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темпа амплитуды движений в игре.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возбудившихся, утомившихся детей на менее активные роли в игре.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мягкий, негромкий тон ведущего, без командных интонаций, скорее повествовательный.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Повышение нагрузки</a:t>
            </a:r>
            <a:r>
              <a:rPr lang="ru-RU" sz="2000" b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игр.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повторений каждой игры.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сложности сюжета игры.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редкое включение пауз для отдыха и дыхательных упражнений.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темпа и амплитуды движений в игре.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возможности проявлять активность, инициативу большому числу участников игры.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обычным допустимым и командный тон ведущего.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1618" y="30985"/>
            <a:ext cx="6357756" cy="1051560"/>
          </a:xfrm>
        </p:spPr>
        <p:txBody>
          <a:bodyPr/>
          <a:lstStyle/>
          <a:p>
            <a:r>
              <a:rPr lang="ru-RU" sz="4400" b="1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Награждение победителей!!!</a:t>
            </a:r>
            <a:endParaRPr lang="ru-RU" sz="4400" b="1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ятно 1 4"/>
          <p:cNvSpPr/>
          <p:nvPr/>
        </p:nvSpPr>
        <p:spPr>
          <a:xfrm rot="2992577">
            <a:off x="-183387" y="4036699"/>
            <a:ext cx="3071834" cy="2786082"/>
          </a:xfrm>
          <a:prstGeom prst="irregularSeal1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 rot="2444582">
            <a:off x="6080775" y="4660959"/>
            <a:ext cx="1768797" cy="2384609"/>
          </a:xfrm>
          <a:prstGeom prst="irregularSeal2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6481136" y="5363413"/>
            <a:ext cx="968073" cy="979699"/>
          </a:xfrm>
          <a:prstGeom prst="irregularSeal2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 rot="2200311">
            <a:off x="7183454" y="100692"/>
            <a:ext cx="1947327" cy="1403144"/>
          </a:xfrm>
          <a:prstGeom prst="irregularSeal2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>
            <a:off x="6357950" y="3357562"/>
            <a:ext cx="1214446" cy="1285884"/>
          </a:xfrm>
          <a:prstGeom prst="irregularSeal2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2 12"/>
          <p:cNvSpPr/>
          <p:nvPr/>
        </p:nvSpPr>
        <p:spPr>
          <a:xfrm rot="16200000">
            <a:off x="745307" y="4626822"/>
            <a:ext cx="1214446" cy="1285884"/>
          </a:xfrm>
          <a:prstGeom prst="irregularSeal2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20679"/>
          <a:stretch/>
        </p:blipFill>
        <p:spPr bwMode="auto">
          <a:xfrm>
            <a:off x="242658" y="982422"/>
            <a:ext cx="3198015" cy="2696611"/>
          </a:xfrm>
          <a:prstGeom prst="snip2Diag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952">
            <a:off x="3682335" y="964939"/>
            <a:ext cx="5167509" cy="3875456"/>
          </a:xfrm>
          <a:prstGeom prst="ellipse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8" r="9044"/>
          <a:stretch/>
        </p:blipFill>
        <p:spPr bwMode="auto">
          <a:xfrm rot="5400000">
            <a:off x="2367329" y="3840758"/>
            <a:ext cx="3018080" cy="274265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1" y="188640"/>
            <a:ext cx="88924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Подвижная игра, как средство </a:t>
            </a:r>
            <a:r>
              <a:rPr lang="ru-RU" sz="4000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здоровьесбережения</a:t>
            </a:r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у дошкольников</a:t>
            </a:r>
            <a:endParaRPr lang="ru-RU" sz="4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716" y="1540740"/>
            <a:ext cx="8229600" cy="53172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 профессиональных мотивов и интересов педагогов  о подвижных играх, как средстве здоровьесбережения у дошкольников.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 ИГРЫ: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деловой игры делятся на две команды: у каждой команды карточки                    с символами. Ведущий игры, старший воспитатель, проводит конкурсы. В конце игры подведение итогов, награждение победителей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40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4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 ДЛЯ  ДЕЛОВОЙ  ИГРЫ:</a:t>
            </a:r>
          </a:p>
          <a:p>
            <a:pPr algn="just">
              <a:buNone/>
            </a:pPr>
            <a:r>
              <a:rPr lang="ru-RU" sz="3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подвижной игры,                                                                                                       в жизни дошкольника.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подвижной игры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тренинг.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r>
              <a:rPr lang="ru-RU" sz="38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253656" cy="26709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24606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  <a:t>                                   </a:t>
            </a:r>
            <a:r>
              <a:rPr lang="ru-RU" sz="36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  <a:t>Подвижная игра, </a:t>
            </a:r>
            <a:br>
              <a:rPr lang="ru-RU" sz="36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36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  <a:t>как средство здоровьесбережения у дошкольников</a:t>
            </a:r>
            <a:r>
              <a:rPr lang="ru-RU" sz="3600" b="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  <a:t/>
            </a:r>
            <a:br>
              <a:rPr lang="ru-RU" sz="3600" b="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3100" b="1" u="sng" dirty="0" smtClean="0">
                <a:ln>
                  <a:solidFill>
                    <a:srgbClr val="990000"/>
                  </a:solidFill>
                </a:ln>
                <a:solidFill>
                  <a:srgbClr val="00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</a:t>
            </a:r>
            <a:r>
              <a:rPr lang="ru-RU" sz="2200" b="1" u="sng" dirty="0" smtClean="0">
                <a:ln>
                  <a:solidFill>
                    <a:srgbClr val="99000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 профессиональных мотивов и интересов педагогов  о подвижных играх, как средстве       </a:t>
            </a:r>
            <a:r>
              <a:rPr lang="ru-RU" sz="27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7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дошкольников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12"/>
          <p:cNvSpPr txBox="1">
            <a:spLocks/>
          </p:cNvSpPr>
          <p:nvPr/>
        </p:nvSpPr>
        <p:spPr>
          <a:xfrm>
            <a:off x="158689" y="4121696"/>
            <a:ext cx="8640960" cy="2736304"/>
          </a:xfrm>
          <a:prstGeom prst="rect">
            <a:avLst/>
          </a:prstGeom>
          <a:ln w="57150">
            <a:noFill/>
            <a:prstDash val="lgDashDotDot"/>
          </a:ln>
        </p:spPr>
        <p:txBody>
          <a:bodyPr>
            <a:normAutofit lnSpcReduction="10000"/>
          </a:bodyPr>
          <a:lstStyle/>
          <a:p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               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Этап подготовки. Разработка игры </a:t>
            </a:r>
          </a:p>
          <a:p>
            <a:pPr algn="just"/>
            <a:r>
              <a:rPr lang="ru-RU" sz="2000" b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План подготовки.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деловой игры делятся на две команды: у каждой команды карточки с символами. Ведущий игры, старший воспитатель, проводит конкурсы. В конце игры подведение итогов, награждение победителей.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Материальное обеспечение игры. Повестка:</a:t>
            </a:r>
            <a:endParaRPr lang="ru-RU" sz="2000" dirty="0" smtClean="0">
              <a:solidFill>
                <a:srgbClr val="000066"/>
              </a:solidFill>
              <a:latin typeface="Monotype Corsiva" panose="03010101010201010101" pitchFamily="66" charset="0"/>
            </a:endParaRPr>
          </a:p>
          <a:p>
            <a:pPr marL="514350" indent="-514350" algn="just"/>
            <a:r>
              <a:rPr lang="ru-RU" sz="1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подвижной игры, в жизни дошкольника. Значение подвижной игры. Педагогический тренинг. Деловая игра. Подведение итогов.       </a:t>
            </a:r>
          </a:p>
          <a:p>
            <a:pPr marL="514350" indent="-514350" algn="ctr"/>
            <a:r>
              <a:rPr lang="ru-RU" sz="2000" b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Этап подготовки. Ввод в игру. </a:t>
            </a:r>
          </a:p>
          <a:p>
            <a:pPr marL="514350" indent="-514350"/>
            <a:r>
              <a:rPr lang="ru-RU" sz="1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цели, регламент. Правила, формирование групп, консультирование.                        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21" y="2249362"/>
            <a:ext cx="5857359" cy="1938992"/>
          </a:xfrm>
          <a:prstGeom prst="rect">
            <a:avLst/>
          </a:prstGeom>
          <a:ln w="57150">
            <a:noFill/>
            <a:prstDash val="lgDashDot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Описание деловой игры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«Подвижные игры как средство здоровьесбережения у дошкольников» соответствует принципу совместной деятельности участников игры; формировании практических умений и навыков. Педагоги       в процессе игры отрабатывают методику игровой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6" b="24551"/>
          <a:stretch/>
        </p:blipFill>
        <p:spPr>
          <a:xfrm>
            <a:off x="5724128" y="1943368"/>
            <a:ext cx="3223897" cy="2550980"/>
          </a:xfrm>
          <a:prstGeom prst="rect">
            <a:avLst/>
          </a:prstGeom>
          <a:ln w="571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08" y="188640"/>
            <a:ext cx="8568952" cy="2431435"/>
          </a:xfrm>
          <a:prstGeom prst="rect">
            <a:avLst/>
          </a:prstGeom>
          <a:ln w="57150">
            <a:noFill/>
            <a:prstDash val="lgDashDot"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66"/>
                </a:solidFill>
                <a:latin typeface="Monotype Corsiva" panose="03010101010201010101" pitchFamily="66" charset="0"/>
              </a:rPr>
              <a:t>Этап проведения игры. Групповая работа над заданиями.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источниками «П.Ф. Лесгафт. Определение игры». Блиц – опрос «Что мы знаем о подвижных играх»</a:t>
            </a:r>
          </a:p>
          <a:p>
            <a:pPr lvl="0" algn="just"/>
            <a:r>
              <a:rPr lang="ru-RU" sz="2800" b="1" dirty="0">
                <a:solidFill>
                  <a:srgbClr val="000066"/>
                </a:solidFill>
                <a:latin typeface="Monotype Corsiva" panose="03010101010201010101" pitchFamily="66" charset="0"/>
              </a:rPr>
              <a:t>Этап проведения игры. Подгрупповая работа. </a:t>
            </a:r>
            <a:r>
              <a:rPr 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и выступления подгрупп. «Работа с карточками»</a:t>
            </a:r>
            <a:endParaRPr lang="ru-RU" sz="16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>
                <a:solidFill>
                  <a:srgbClr val="000066"/>
                </a:solidFill>
                <a:latin typeface="Monotype Corsiva" panose="03010101010201010101" pitchFamily="66" charset="0"/>
              </a:rPr>
              <a:t>Этап проведения игры. Работа с ведущим</a:t>
            </a:r>
            <a:r>
              <a:rPr lang="ru-RU" sz="1600" b="1" dirty="0">
                <a:solidFill>
                  <a:prstClr val="black"/>
                </a:solidFill>
              </a:rPr>
              <a:t>. </a:t>
            </a:r>
            <a:r>
              <a:rPr lang="ru-RU" sz="2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«Ответы на вопросы»</a:t>
            </a:r>
          </a:p>
          <a:p>
            <a:pPr lvl="0" algn="ctr"/>
            <a:r>
              <a:rPr 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98" y="2276872"/>
            <a:ext cx="7258877" cy="3016210"/>
          </a:xfrm>
          <a:prstGeom prst="rect">
            <a:avLst/>
          </a:prstGeom>
          <a:ln w="57150">
            <a:noFill/>
            <a:prstDash val="lgDashDotDot"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Этапы анализа и обобщения. Выход из игры. </a:t>
            </a:r>
            <a:r>
              <a:rPr lang="ru-RU" sz="2800" b="1" dirty="0" smtClean="0">
                <a:solidFill>
                  <a:srgbClr val="00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</a:t>
            </a:r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 для педагогов. Проведение п/игр»</a:t>
            </a:r>
          </a:p>
          <a:p>
            <a:pPr lvl="0"/>
            <a:r>
              <a:rPr lang="ru-RU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сложная эмоциональная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деятельность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направленная на решение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двигательных  задач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на движении 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и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правил. Игра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активизирует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обменные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совершенствует движения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формирует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качества, учит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                              в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правилами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коллективе,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                             дружить, сопереживать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554" y="5517232"/>
            <a:ext cx="7912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b="1" u="sng" dirty="0">
                <a:solidFill>
                  <a:srgbClr val="000066"/>
                </a:solidFill>
                <a:latin typeface="Monotype Corsiva" panose="03010101010201010101" pitchFamily="66" charset="0"/>
              </a:rPr>
              <a:t>Рекомендации:</a:t>
            </a:r>
            <a:r>
              <a:rPr lang="ru-RU" sz="3200" u="sng" dirty="0">
                <a:solidFill>
                  <a:srgbClr val="000066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приемы варьирования степени физической нагрузки в подвижных игре»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61" y="2933673"/>
            <a:ext cx="3217327" cy="226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8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Актуальность  подвижной  игры,               в жизни дошкольника:</a:t>
            </a:r>
            <a:br>
              <a:rPr lang="ru-RU" sz="4000" b="1" dirty="0" smtClean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4000" b="1" dirty="0">
              <a:ln w="18000">
                <a:solidFill>
                  <a:srgbClr val="0033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8634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«Актуальной задачей физического воспитания, говорится в концепции дошкольного образования – является поиск эффективных средств совершенствования,   развития двигательной сферы детей дошкольного возраста  на основе  формирования у них  потребности в движениях». Дошкольный возраст – это тот период, когда ребёнок усиленно  растёт и развивается, период формирования  человеческой личности,  когда  закладывается основа здоровья.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 тот факт, что хорошее здоровье,  приобретённое в ранний и дошкольный период детства, служит фундаментом для общего развития и сохраняет своё значение в последующие годы жизни.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статистики, факты из медицинской практики говорят о том, что дети испытывают двигательный дефицит, который приводит к ярко выраженным функциональным нарушениям в их организме. Снижается сила и работоспособность скелетной мускулатуры, что влечёт за собой нарушение осанки, плоскостопие, задержку возрастного развития ( координации движений, выносливости, гибкости, силы). Подвижная игра имеет большое значение в укреплении здоровья дошкольника. В подвижные игры включаются основные движения: ходьба, бег, метание, лазанье, прыжки, равновесие. Движения, входящие в игру, развивают и укрепляют организм, улучшают обмен веществ, функциональную деятельность всех органов и систем</a:t>
            </a:r>
            <a:r>
              <a:rPr 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Значение подвижной игры</a:t>
            </a:r>
            <a:endParaRPr lang="ru-RU" sz="4800" b="1" u="sng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184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закрепляются навыки движений, которые становятся более точными, координированными, дети выполняют движения в различных изменяющихся условиях, ориентируются в обстановке.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Весёлое настроение является важным элементом игры и оказывает положительное влияние на состояние нервной системы ребёнка, радостное настроение сопровождается физиологическими изменениями в организме: повышается деятельность сердца и дыхательного аппарата. Сила и искренность радостных  эмоциональных переживаний детей  во время игры  делают её эффективным средством  воспитания дружеских взаимоотношений, умение действовать в коллективе сверстников, толерантности - играть дружно, не ссорится , подчинять свои желания общим для всех правилам игры.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систематическом проведении подвижных игр у детей воспитываются  важнейшие волевые  качества: выдержка, элементарная дисциплинированность – культура поведения.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развивается внимание память, наблюдательность, речь, обогащается словарь дошкольника.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подвижная игра это важнейшее средство в укреплении  здоровья дошкольника.</a:t>
            </a:r>
          </a:p>
          <a:p>
            <a:pP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82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определению основателя  российской системы физического воспитания П. Ф. Лесгафта:  «Игра есть упражнение, при посредстве которого ребёнок готовится к жизни. Игра составляет самое выгодное занятие для ребёнка, при посредстве которого он обыкновенно приучается к действиям, которые ложатся в основании его  привычек и обычаев, причём эти занятия обыкновенно связаны с возвышающим  чувством удовольствия».</a:t>
            </a:r>
            <a:b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996952"/>
            <a:ext cx="4236397" cy="35323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99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b="16555"/>
          <a:stretch/>
        </p:blipFill>
        <p:spPr>
          <a:xfrm>
            <a:off x="250172" y="2564904"/>
            <a:ext cx="4728417" cy="3600400"/>
          </a:xfrm>
          <a:prstGeom prst="rect">
            <a:avLst/>
          </a:prstGeom>
          <a:ln w="5715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3" y="2427621"/>
            <a:ext cx="4605216" cy="3384376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000066"/>
                </a:solidFill>
              </a:rPr>
              <a:t>КОНКУРС  №  1</a:t>
            </a:r>
            <a:br>
              <a:rPr lang="ru-RU" sz="2800" b="1" i="1" u="sng" dirty="0" smtClean="0">
                <a:solidFill>
                  <a:srgbClr val="000066"/>
                </a:solidFill>
              </a:rPr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i="1" dirty="0" smtClean="0"/>
              <a:t> </a:t>
            </a:r>
            <a:r>
              <a:rPr lang="ru-RU" sz="3600" b="1" i="1" u="sng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  <a:t>«Блиц  опрос»:</a:t>
            </a:r>
            <a:br>
              <a:rPr lang="ru-RU" sz="3600" b="1" i="1" u="sng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подвижных игр проводится за день?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подвижных игр?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Как, по какому принципу подбираются подвижные игры?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подвижных игр в подготовке детей к школе? </a:t>
            </a:r>
            <a:br>
              <a:rPr lang="ru-RU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48680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Педагогический </a:t>
            </a:r>
            <a:r>
              <a:rPr lang="ru-RU" sz="4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тренинг        </a:t>
            </a:r>
            <a:r>
              <a:rPr lang="ru-RU" sz="24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доказать почему такое 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определение </a:t>
            </a:r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П. Ф. Лесгафт.</a:t>
            </a:r>
            <a:b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"/>
          <a:stretch/>
        </p:blipFill>
        <p:spPr>
          <a:xfrm>
            <a:off x="4804517" y="2708920"/>
            <a:ext cx="4141494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072" y="291638"/>
            <a:ext cx="8183880" cy="2035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u="sng" dirty="0" smtClean="0">
                <a:solidFill>
                  <a:srgbClr val="0000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КОНКУРС  №  2</a:t>
            </a:r>
            <a:r>
              <a:rPr lang="ru-RU" sz="2800" b="1" i="1" u="sng" dirty="0" smtClean="0">
                <a:solidFill>
                  <a:srgbClr val="0000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800" b="1" i="1" u="sng" dirty="0" smtClean="0">
                <a:solidFill>
                  <a:srgbClr val="0000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99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Загадать загадки, вспомнить стихи ,  про зимние спортивные развлечения, которые помогут провести их весело.</a:t>
            </a:r>
            <a:endParaRPr lang="ru-RU" sz="2400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9A05"/>
                </a:solidFill>
              </a:rPr>
              <a:t> 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153795" y="2326918"/>
            <a:ext cx="3035267" cy="2932378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6185064" y="1881433"/>
            <a:ext cx="2768822" cy="288276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3228505" y="3645024"/>
            <a:ext cx="2931407" cy="2828188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962</TotalTime>
  <Words>833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Courier New</vt:lpstr>
      <vt:lpstr>Monotype Corsiva</vt:lpstr>
      <vt:lpstr>Times New Roman</vt:lpstr>
      <vt:lpstr>Trebuchet MS</vt:lpstr>
      <vt:lpstr>Verdana</vt:lpstr>
      <vt:lpstr>Wingdings</vt:lpstr>
      <vt:lpstr>Wingdings 2</vt:lpstr>
      <vt:lpstr>Spring</vt:lpstr>
      <vt:lpstr>Подвижная игра,  как средство здоровьесбережения  у дошкольников</vt:lpstr>
      <vt:lpstr> Подвижная игра, как средство здоровьесбережения у дошкольников</vt:lpstr>
      <vt:lpstr>                                   Подвижная игра,           как средство здоровьесбережения у дошкольников Цель: формирование познавательных и профессиональных мотивов и интересов педагогов  о подвижных играх, как средстве       здоровьесбережения у дошкольников.</vt:lpstr>
      <vt:lpstr>Презентация PowerPoint</vt:lpstr>
      <vt:lpstr>Актуальность  подвижной  игры,               в жизни дошкольника: </vt:lpstr>
      <vt:lpstr>Значение подвижной игры</vt:lpstr>
      <vt:lpstr>Презентация PowerPoint</vt:lpstr>
      <vt:lpstr>КОНКУРС  №  1   «Блиц  опрос»: Сколько подвижных игр проводится за день? Основная задача подвижных игр? Как, по какому принципу подбираются подвижные игры? Роль подвижных игр в подготовке детей к школе?  </vt:lpstr>
      <vt:lpstr>Презентация PowerPoint</vt:lpstr>
      <vt:lpstr>КОНКУРС  №  3  «Кто больше» Итог: выяснить самые «популярные игры и редко используемые. Командам предлагается за определенное время заполнить таблицу  - указать для какой возрастной группы подвижная игра и назвать  физические и моральные качества, проявляющиеся в игре.        </vt:lpstr>
      <vt:lpstr>Конкурс № 4 Команды получают конверты с заданиями «Классификация подвижных игр по преимущественному формированию физических качеств»:   1. Что такое быстрота? Требования к подбору игр на быстроту. 2. Что такое выносливость?  Требования к упражнениям  и играм на выносливость. 1. Что такое ловкость?  Требования к подбору игр на формирование ловкости. 2. Что такое сила? Требования к играм на формирование силы.</vt:lpstr>
      <vt:lpstr>КОНКУРС  №  5 Предложить варианты (усложнение) к подвижным играм: 1 команда – «Самолеты» 2 команда – «Цветные автомобили», провести свои варианты игр.       </vt:lpstr>
      <vt:lpstr>   Подвижная игра – сложная эмоциональная деятельность детей, направленная на решение двигательных задач, основанная на движении и наличии правил. Игра активизирует дыхание, кровообращение и обменные процессы, совершенствует движения, развивает их координацию, формирует быстроту, силу, выносливость, учит детей действовать в соответствии с правилами, осознанно действовать в изменяющейся игровой ситуации, познавать окружающий мир, активизирует память, представления, развивает мышление, воображение, пополняет словарный запас и обогащает речь детей, учит действовать в коллективе, подчиняться общим требованиям, формирует честность, справедливость, дисциплинированность, учит дружить, сопереживать, помогать друг другу, развивает чувство ритма, способствует овладению пространственной терминологией.  </vt:lpstr>
      <vt:lpstr>Историческая справка.  Основатель российской системы физического воспитания П.Ф.Лесгафт отводил подвижной игре большое место. Определяя игру как упражнение, при помощи которого ребенок готовится к жизни, П. Ф. Лесгафт отмечал, что в игровой самостоятельной двигательной деятельности развивается инициатива, воспитываются нравственные качества  ребенка.              П.Ф.Лесгафт указывал на наличие в подвижной игре определенной цели. Форма игры должна отвечать цели. Действия в игре должны соответствовать умениям ребенка управлять собой и вызывать «возвышающее чувство удовлетворения». Движения, используемые в игре, предварительно усваиваются ребенком в систематических упражнениях.              П.Ф.Лесгафт рекомендовал постепенно усложнять содержание и правила игры. Для этого создаются новые упражнения, условия, действия, т.е. вводятся варианты игр. Использование разнообразных игровых вариантов позволяет повторять знакомые ребенку действия с более повышенными требованиями, способствует сохранению у него интереса к игре. Игра осуществляется путем самоуправления. Распределение ролей и действий Лесгафт предоставляет играющим. При этом он уделяет значительное внимание соблюдению правил игры. Они — закон, которому играющие подчиняются сознательно и охотно. </vt:lpstr>
      <vt:lpstr>Презентация PowerPoint</vt:lpstr>
      <vt:lpstr>Методические приемы варьирования степени физической нагрузки в подвижной игре  Снижение нагрузки Уменьшение продолжительности игр. Уменьшение числа повторений одной и той же игры. Уменьшение сложности сюжета игры. Более частое включение пауз для отдыха и дыхательных упражнений. Уменьшение темпа амплитуды движений в игре. Перевод возбудившихся, утомившихся детей на менее активные роли в игре. Более мягкий, негромкий тон ведущего, без командных интонаций, скорее повествовательный. Повышение нагрузки Увеличение продолжительности игр. Увеличение числа повторений каждой игры. Увеличение сложности сюжета игры. Более редкое включение пауз для отдыха и дыхательных упражнений. Увеличение темпа и амплитуды движений в игре. Предоставление возможности проявлять активность, инициативу большому числу участников игры. Наряду с обычным допустимым и командный тон ведущего.</vt:lpstr>
      <vt:lpstr>Награждение победителей!!!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Подвижная игра, как средство здоровьесбережения у дошкольников</dc:title>
  <cp:lastModifiedBy>Компьютер</cp:lastModifiedBy>
  <cp:revision>82</cp:revision>
  <dcterms:modified xsi:type="dcterms:W3CDTF">2016-12-11T19:23:10Z</dcterms:modified>
</cp:coreProperties>
</file>